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9" r:id="rId4"/>
    <p:sldId id="267" r:id="rId5"/>
    <p:sldId id="257" r:id="rId6"/>
    <p:sldId id="258" r:id="rId7"/>
    <p:sldId id="259" r:id="rId8"/>
    <p:sldId id="261" r:id="rId9"/>
    <p:sldId id="260" r:id="rId10"/>
    <p:sldId id="272" r:id="rId11"/>
    <p:sldId id="273" r:id="rId12"/>
    <p:sldId id="274" r:id="rId13"/>
    <p:sldId id="265" r:id="rId14"/>
    <p:sldId id="275" r:id="rId15"/>
    <p:sldId id="266" r:id="rId16"/>
    <p:sldId id="280" r:id="rId17"/>
    <p:sldId id="281" r:id="rId18"/>
    <p:sldId id="276" r:id="rId19"/>
    <p:sldId id="278" r:id="rId20"/>
    <p:sldId id="277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54"/>
    <p:restoredTop sz="96327"/>
  </p:normalViewPr>
  <p:slideViewPr>
    <p:cSldViewPr snapToGrid="0">
      <p:cViewPr>
        <p:scale>
          <a:sx n="126" d="100"/>
          <a:sy n="126" d="100"/>
        </p:scale>
        <p:origin x="-12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6510" y="3884449"/>
            <a:ext cx="7598979" cy="685800"/>
          </a:xfrm>
        </p:spPr>
        <p:txBody>
          <a:bodyPr/>
          <a:lstStyle/>
          <a:p>
            <a:r>
              <a:rPr lang="en-US" dirty="0"/>
              <a:t>By Oliver Zagorin, </a:t>
            </a:r>
            <a:r>
              <a:rPr lang="en-US" dirty="0" err="1"/>
              <a:t>Abdulmateen</a:t>
            </a:r>
            <a:r>
              <a:rPr lang="en-US" dirty="0"/>
              <a:t> </a:t>
            </a:r>
            <a:r>
              <a:rPr lang="en-US" dirty="0" err="1"/>
              <a:t>Oyediran</a:t>
            </a:r>
            <a:r>
              <a:rPr lang="en-US" dirty="0"/>
              <a:t>, &amp; Kayla Howard</a:t>
            </a:r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46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43ED10-3973-8A4B-A550-A48A456F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" y="2454464"/>
            <a:ext cx="5447549" cy="30377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2D7E5F-E67E-0742-0087-0E66D353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6" y="2454464"/>
            <a:ext cx="5447549" cy="3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628ACE-2242-D850-7AFD-A7B26FC9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" y="2413181"/>
            <a:ext cx="5233965" cy="3020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6FF996-3DFF-4435-CF6E-157285F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3" y="2413181"/>
            <a:ext cx="5233965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C3712B-CC2A-7C2E-99A7-E807E1B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49989"/>
            <a:ext cx="5418668" cy="30445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DD8D658-1EC0-9BCE-2EA1-5F5B6B5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3" y="2449989"/>
            <a:ext cx="5418669" cy="3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366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ANOVA showed that Cannabis Legal Status groups were frequently statistically significantly different </a:t>
            </a:r>
            <a:r>
              <a:rPr lang="en-US"/>
              <a:t>from each 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34A05E1-BBA3-A86A-0D6A-E423450D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2"/>
          <a:stretch/>
        </p:blipFill>
        <p:spPr>
          <a:xfrm>
            <a:off x="3070588" y="2331720"/>
            <a:ext cx="6050824" cy="39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CDBD6B5-0A9B-01F4-D7A2-02060667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1" y="2425184"/>
            <a:ext cx="4676607" cy="350745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435A233-3064-278E-C625-11E8808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34" y="2430215"/>
            <a:ext cx="4676607" cy="3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5B73842-EA2C-CF99-1CFC-D466FEBB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430215"/>
            <a:ext cx="2653467" cy="1990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958023B-FFF5-8D0F-499F-A59325C6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00" y="2430215"/>
            <a:ext cx="2653467" cy="1990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413EF10-A7F1-7784-CD40-1010B44F4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55" y="2430214"/>
            <a:ext cx="2653467" cy="199010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C1EEC3B-3D71-71A1-DA71-E52F6C0F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6" y="2430214"/>
            <a:ext cx="2653468" cy="19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34" y="783416"/>
            <a:ext cx="5410200" cy="1293028"/>
          </a:xfrm>
        </p:spPr>
        <p:txBody>
          <a:bodyPr/>
          <a:lstStyle/>
          <a:p>
            <a:r>
              <a:rPr lang="en-US" dirty="0"/>
              <a:t>Insights from Data</a:t>
            </a:r>
          </a:p>
        </p:txBody>
      </p:sp>
      <p:pic>
        <p:nvPicPr>
          <p:cNvPr id="5" name="Picture 4" descr="A picture containing text, lots, store&#10;&#10;Description automatically generated">
            <a:extLst>
              <a:ext uri="{FF2B5EF4-FFF2-40B4-BE49-F238E27FC236}">
                <a16:creationId xmlns:a16="http://schemas.microsoft.com/office/drawing/2014/main" id="{312A554F-1743-9A8B-DE59-2FEC631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44" y="3238870"/>
            <a:ext cx="5097781" cy="285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A30D-E193-B8C9-0D11-6513B340E735}"/>
              </a:ext>
            </a:extLst>
          </p:cNvPr>
          <p:cNvSpPr txBox="1"/>
          <p:nvPr/>
        </p:nvSpPr>
        <p:spPr>
          <a:xfrm>
            <a:off x="1423851" y="1872735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lenient treatment of cannabis shows a decrease in crimes of all types measured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Until it comes to recreational Marijuana…</a:t>
            </a:r>
          </a:p>
        </p:txBody>
      </p:sp>
    </p:spTree>
    <p:extLst>
      <p:ext uri="{BB962C8B-B14F-4D97-AF65-F5344CB8AC3E}">
        <p14:creationId xmlns:p14="http://schemas.microsoft.com/office/powerpoint/2010/main" val="408647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265-0D00-9654-21D9-A224670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81" y="764373"/>
            <a:ext cx="6213438" cy="1293028"/>
          </a:xfrm>
        </p:spPr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E416-F653-30A4-C109-FF76E07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Cannabis has been shown to decrease dependence on alcohol and opioids.</a:t>
            </a:r>
          </a:p>
          <a:p>
            <a:r>
              <a:rPr lang="en-US" dirty="0"/>
              <a:t>Decreasing penalties for possession makes it easier for medical patients, recreational users, and criminal organizations.</a:t>
            </a:r>
          </a:p>
          <a:p>
            <a:r>
              <a:rPr lang="en-US" dirty="0"/>
              <a:t>Recreational Marijuana sets up a competitive industry that competes DIRECTLY with the black and grey market cannabis industry.</a:t>
            </a:r>
          </a:p>
          <a:p>
            <a:r>
              <a:rPr lang="en-US" dirty="0"/>
              <a:t>Some of those working in the black and grey market are put out of business and need fresh streams of income, which may be more likely to be illicit.</a:t>
            </a:r>
          </a:p>
          <a:p>
            <a:r>
              <a:rPr lang="en-US" dirty="0"/>
              <a:t>Recreational Cannabis facilities can not use banks, setting them up to be prime targets for theft and violence.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6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099" y="444546"/>
            <a:ext cx="6387898" cy="1293028"/>
          </a:xfrm>
        </p:spPr>
        <p:txBody>
          <a:bodyPr>
            <a:normAutofit/>
          </a:bodyPr>
          <a:lstStyle/>
          <a:p>
            <a:r>
              <a:rPr lang="en-US" dirty="0"/>
              <a:t>Why Are we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15295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Multiple factors indicate that changing cannabis legal status has the potential to BOTH increase and decrease crime.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5318E-7FB6-BD55-A5B5-DD097E622200}"/>
              </a:ext>
            </a:extLst>
          </p:cNvPr>
          <p:cNvSpPr txBox="1"/>
          <p:nvPr/>
        </p:nvSpPr>
        <p:spPr>
          <a:xfrm>
            <a:off x="685800" y="3090041"/>
            <a:ext cx="9916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Alcohol and opioid use is thought to decrease when cannabis is available as an alternative.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less need for criminal cannabis organizations to use violence or carry weapons without fear of arrest.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Mass shooters have an anecdotal association with cannabis.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c</a:t>
            </a:r>
            <a:r>
              <a:rPr lang="en-US" sz="1800" dirty="0"/>
              <a:t>riminal organizations are thought to make the majority of their income off cannabis trafficking. Without this source they may explore more criminal alternatives.</a:t>
            </a:r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40" y="901532"/>
            <a:ext cx="8884920" cy="1293028"/>
          </a:xfrm>
        </p:spPr>
        <p:txBody>
          <a:bodyPr/>
          <a:lstStyle/>
          <a:p>
            <a:r>
              <a:rPr lang="en-US" dirty="0"/>
              <a:t>Future Directions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4DC3-27FC-734D-963C-317158B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reporting from Law Enforcement Agencies and repeat analysis.</a:t>
            </a:r>
          </a:p>
          <a:p>
            <a:r>
              <a:rPr lang="en-US" dirty="0"/>
              <a:t>Repeat this analysis over multiple years and as more states adopt more lenient stances towards cannabis.</a:t>
            </a:r>
          </a:p>
          <a:p>
            <a:r>
              <a:rPr lang="en-US" dirty="0"/>
              <a:t>Perform a comparative analysis of law enforcement agencies in recreational states in order to discover the lowest-crime implementation strategy.</a:t>
            </a:r>
          </a:p>
          <a:p>
            <a:r>
              <a:rPr lang="en-US" dirty="0"/>
              <a:t>Investigate the size and practices of black and grey markets in all states.</a:t>
            </a:r>
          </a:p>
          <a:p>
            <a:r>
              <a:rPr lang="en-US" dirty="0"/>
              <a:t>Investigate how black and grey markets respond to changes in cannabis’s legal status.</a:t>
            </a:r>
          </a:p>
          <a:p>
            <a:r>
              <a:rPr lang="en-US" dirty="0"/>
              <a:t>Investigate the role of cartels, and interstate criminal networks in different states and whether this differs significantly in recreational states.</a:t>
            </a:r>
          </a:p>
        </p:txBody>
      </p:sp>
    </p:spTree>
    <p:extLst>
      <p:ext uri="{BB962C8B-B14F-4D97-AF65-F5344CB8AC3E}">
        <p14:creationId xmlns:p14="http://schemas.microsoft.com/office/powerpoint/2010/main" val="305904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34" y="428781"/>
            <a:ext cx="2959132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4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172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1609725" y="1687039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887" y="627017"/>
            <a:ext cx="8610600" cy="1293028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D227D12D-75DA-7577-2387-E77DB4C8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262" y="1822835"/>
            <a:ext cx="3811451" cy="381145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EB114B9-1380-38F3-9CC3-99D791E9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79991" r="8459" b="1812"/>
          <a:stretch/>
        </p:blipFill>
        <p:spPr>
          <a:xfrm>
            <a:off x="3817255" y="5634286"/>
            <a:ext cx="4229465" cy="5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96" y="758037"/>
            <a:ext cx="6686005" cy="1293028"/>
          </a:xfrm>
        </p:spPr>
        <p:txBody>
          <a:bodyPr/>
          <a:lstStyle/>
          <a:p>
            <a:r>
              <a:rPr lang="en-US" dirty="0"/>
              <a:t>Why data is incomplete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36B3D0-231D-4E7E-D212-F83EFBE1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3"/>
          <a:stretch/>
        </p:blipFill>
        <p:spPr>
          <a:xfrm>
            <a:off x="3766275" y="1908021"/>
            <a:ext cx="4659449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28" y="776474"/>
            <a:ext cx="6172743" cy="1293028"/>
          </a:xfrm>
        </p:spPr>
        <p:txBody>
          <a:bodyPr/>
          <a:lstStyle/>
          <a:p>
            <a:r>
              <a:rPr lang="en-US" dirty="0"/>
              <a:t>Type of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99D3C3-C6B9-15B9-903C-F8C40D8426FF}"/>
              </a:ext>
            </a:extLst>
          </p:cNvPr>
          <p:cNvSpPr txBox="1">
            <a:spLocks/>
          </p:cNvSpPr>
          <p:nvPr/>
        </p:nvSpPr>
        <p:spPr>
          <a:xfrm>
            <a:off x="745559" y="206950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Violent Crime by State			Property Crime by State</a:t>
            </a:r>
          </a:p>
        </p:txBody>
      </p:sp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289" y="764373"/>
            <a:ext cx="7751781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87C4ED-6589-36CF-C2ED-71FA046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37119"/>
            <a:ext cx="5418666" cy="304455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2A30340-C0F3-0C27-994B-75A86CE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0" y="2437119"/>
            <a:ext cx="5418666" cy="3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319</TotalTime>
  <Words>552</Words>
  <Application>Microsoft Macintosh PowerPoint</Application>
  <PresentationFormat>Widescreen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-apple-system</vt:lpstr>
      <vt:lpstr>Arial</vt:lpstr>
      <vt:lpstr>Century Gothic</vt:lpstr>
      <vt:lpstr>Vapor Trail</vt:lpstr>
      <vt:lpstr>Crime &amp;  Cannabis Legality</vt:lpstr>
      <vt:lpstr>Why Are we Looking</vt:lpstr>
      <vt:lpstr>Questions</vt:lpstr>
      <vt:lpstr>Cannabis Legal Status</vt:lpstr>
      <vt:lpstr>Data Sources</vt:lpstr>
      <vt:lpstr>Why data is incomplete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Regression Analysis</vt:lpstr>
      <vt:lpstr>Regression Analysis</vt:lpstr>
      <vt:lpstr>Insights from Data</vt:lpstr>
      <vt:lpstr>Possible Explanations</vt:lpstr>
      <vt:lpstr>Future Directions for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9</cp:revision>
  <dcterms:created xsi:type="dcterms:W3CDTF">2023-02-13T21:47:57Z</dcterms:created>
  <dcterms:modified xsi:type="dcterms:W3CDTF">2023-02-15T22:34:31Z</dcterms:modified>
</cp:coreProperties>
</file>